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7660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eplearning.ai/short-courses/building-evaluating-advanced-rag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medium.com/@techsachin/evaluating-advanced-retrieval-augmented-generation-comparisons-and-evaluations-of-various-rag-32fea2de155a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edium.com/@krtarunsingh/advanced-rag-techniques-unlocking-the-next-level-040c205b95bc" TargetMode="External"/><Relationship Id="rId5" Type="http://schemas.openxmlformats.org/officeDocument/2006/relationships/image" Target="../media/image12.png"/><Relationship Id="rId10" Type="http://schemas.openxmlformats.org/officeDocument/2006/relationships/image" Target="../media/image3.png"/><Relationship Id="rId4" Type="http://schemas.openxmlformats.org/officeDocument/2006/relationships/image" Target="../media/image11.png"/><Relationship Id="rId9" Type="http://schemas.openxmlformats.org/officeDocument/2006/relationships/hyperlink" Target="https://gamma.ap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6" y="1175266"/>
            <a:ext cx="7415927" cy="2004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Exploring Advanced RAG Techniques</a:t>
            </a:r>
            <a:endParaRPr lang="en-US" sz="6312" dirty="0"/>
          </a:p>
        </p:txBody>
      </p:sp>
      <p:sp>
        <p:nvSpPr>
          <p:cNvPr id="6" name="Text 2"/>
          <p:cNvSpPr/>
          <p:nvPr/>
        </p:nvSpPr>
        <p:spPr>
          <a:xfrm>
            <a:off x="6350437" y="4354592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tutorial explores advanced Retrieval-Augmented Generation (RAG) techniques. We aim to integrate these methodologies into your projects.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6350437" y="5835848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EC8C4B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492835" y="5984558"/>
            <a:ext cx="110133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3C3838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FG</a:t>
            </a:r>
            <a:endParaRPr lang="en-US" sz="768" dirty="0"/>
          </a:p>
        </p:txBody>
      </p:sp>
      <p:sp>
        <p:nvSpPr>
          <p:cNvPr id="9" name="Text 5"/>
          <p:cNvSpPr/>
          <p:nvPr/>
        </p:nvSpPr>
        <p:spPr>
          <a:xfrm>
            <a:off x="6868716" y="5817394"/>
            <a:ext cx="2317671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Farid Ghorbani</a:t>
            </a:r>
            <a:endParaRPr lang="en-US" sz="2430" dirty="0"/>
          </a:p>
        </p:txBody>
      </p:sp>
      <p:pic>
        <p:nvPicPr>
          <p:cNvPr id="10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148834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What is RAG?</a:t>
            </a:r>
            <a:endParaRPr lang="en-US" sz="4574" dirty="0"/>
          </a:p>
        </p:txBody>
      </p:sp>
      <p:sp>
        <p:nvSpPr>
          <p:cNvPr id="6" name="Shape 2"/>
          <p:cNvSpPr/>
          <p:nvPr/>
        </p:nvSpPr>
        <p:spPr>
          <a:xfrm>
            <a:off x="864037" y="252281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37153" y="2626281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744" dirty="0"/>
          </a:p>
        </p:txBody>
      </p:sp>
      <p:sp>
        <p:nvSpPr>
          <p:cNvPr id="8" name="Text 4"/>
          <p:cNvSpPr/>
          <p:nvPr/>
        </p:nvSpPr>
        <p:spPr>
          <a:xfrm>
            <a:off x="1666280" y="252281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Definition</a:t>
            </a:r>
            <a:endParaRPr lang="en-US" sz="2287" dirty="0"/>
          </a:p>
        </p:txBody>
      </p:sp>
      <p:sp>
        <p:nvSpPr>
          <p:cNvPr id="9" name="Text 5"/>
          <p:cNvSpPr/>
          <p:nvPr/>
        </p:nvSpPr>
        <p:spPr>
          <a:xfrm>
            <a:off x="1666280" y="3034070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RAG combines search capabilities with Large Language Models.</a:t>
            </a:r>
            <a:endParaRPr lang="en-US" sz="1944" dirty="0"/>
          </a:p>
        </p:txBody>
      </p:sp>
      <p:sp>
        <p:nvSpPr>
          <p:cNvPr id="10" name="Shape 6"/>
          <p:cNvSpPr/>
          <p:nvPr/>
        </p:nvSpPr>
        <p:spPr>
          <a:xfrm>
            <a:off x="864037" y="434863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1037153" y="4452104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744" dirty="0"/>
          </a:p>
        </p:txBody>
      </p:sp>
      <p:sp>
        <p:nvSpPr>
          <p:cNvPr id="12" name="Text 8"/>
          <p:cNvSpPr/>
          <p:nvPr/>
        </p:nvSpPr>
        <p:spPr>
          <a:xfrm>
            <a:off x="1666280" y="434863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Application</a:t>
            </a:r>
            <a:endParaRPr lang="en-US" sz="2287" dirty="0"/>
          </a:p>
        </p:txBody>
      </p:sp>
      <p:sp>
        <p:nvSpPr>
          <p:cNvPr id="13" name="Text 9"/>
          <p:cNvSpPr/>
          <p:nvPr/>
        </p:nvSpPr>
        <p:spPr>
          <a:xfrm>
            <a:off x="1666280" y="4859893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Ideal for chatbots, virtual assistants, and question-answering systems.</a:t>
            </a:r>
            <a:endParaRPr lang="en-US" sz="1944" dirty="0"/>
          </a:p>
        </p:txBody>
      </p:sp>
      <p:sp>
        <p:nvSpPr>
          <p:cNvPr id="14" name="Shape 10"/>
          <p:cNvSpPr/>
          <p:nvPr/>
        </p:nvSpPr>
        <p:spPr>
          <a:xfrm>
            <a:off x="864037" y="6174462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037153" y="6277928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744" dirty="0"/>
          </a:p>
        </p:txBody>
      </p:sp>
      <p:sp>
        <p:nvSpPr>
          <p:cNvPr id="16" name="Text 12"/>
          <p:cNvSpPr/>
          <p:nvPr/>
        </p:nvSpPr>
        <p:spPr>
          <a:xfrm>
            <a:off x="1666280" y="617446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Benefits</a:t>
            </a:r>
            <a:endParaRPr lang="en-US" sz="2287" dirty="0"/>
          </a:p>
        </p:txBody>
      </p:sp>
      <p:sp>
        <p:nvSpPr>
          <p:cNvPr id="17" name="Text 13"/>
          <p:cNvSpPr/>
          <p:nvPr/>
        </p:nvSpPr>
        <p:spPr>
          <a:xfrm>
            <a:off x="1666280" y="6685717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Enhances relevance and accuracy of generated responses.</a:t>
            </a:r>
            <a:endParaRPr lang="en-US" sz="1944" dirty="0"/>
          </a:p>
        </p:txBody>
      </p:sp>
      <p:pic>
        <p:nvPicPr>
          <p:cNvPr id="1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892373"/>
            <a:ext cx="6014680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Simple RAG Workflow</a:t>
            </a:r>
            <a:endParaRPr lang="en-US" sz="45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210" y="1988701"/>
            <a:ext cx="7835860" cy="5348407"/>
          </a:xfrm>
          <a:prstGeom prst="rect">
            <a:avLst/>
          </a:prstGeom>
        </p:spPr>
      </p:pic>
      <p:pic>
        <p:nvPicPr>
          <p:cNvPr id="6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29026" y="598289"/>
            <a:ext cx="6283404" cy="6391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33"/>
              </a:lnSpc>
              <a:buNone/>
            </a:pPr>
            <a:r>
              <a:rPr lang="en-US" sz="402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RAG Techniques</a:t>
            </a:r>
            <a:endParaRPr lang="en-US" sz="4026" dirty="0"/>
          </a:p>
        </p:txBody>
      </p:sp>
      <p:sp>
        <p:nvSpPr>
          <p:cNvPr id="5" name="Text 2"/>
          <p:cNvSpPr/>
          <p:nvPr/>
        </p:nvSpPr>
        <p:spPr>
          <a:xfrm>
            <a:off x="1729026" y="1563291"/>
            <a:ext cx="5326618" cy="511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26"/>
              </a:lnSpc>
              <a:buNone/>
            </a:pPr>
            <a:r>
              <a:rPr lang="en-US" sz="322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Sentence-Window-Retrieval</a:t>
            </a:r>
            <a:endParaRPr lang="en-US" sz="3221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6" y="2400538"/>
            <a:ext cx="11172230" cy="46386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29026" y="7283648"/>
            <a:ext cx="11172230" cy="3476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8"/>
              </a:lnSpc>
              <a:buNone/>
            </a:pPr>
            <a:endParaRPr lang="en-US" sz="1711" dirty="0"/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24501" y="598408"/>
            <a:ext cx="6287810" cy="6396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37"/>
              </a:lnSpc>
              <a:buNone/>
            </a:pPr>
            <a:r>
              <a:rPr lang="en-US" sz="402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RAG Techniques</a:t>
            </a:r>
            <a:endParaRPr lang="en-US" sz="4029" dirty="0"/>
          </a:p>
        </p:txBody>
      </p:sp>
      <p:sp>
        <p:nvSpPr>
          <p:cNvPr id="5" name="Text 2"/>
          <p:cNvSpPr/>
          <p:nvPr/>
        </p:nvSpPr>
        <p:spPr>
          <a:xfrm>
            <a:off x="1724501" y="1564124"/>
            <a:ext cx="5331262" cy="5116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29"/>
              </a:lnSpc>
              <a:buNone/>
            </a:pPr>
            <a:r>
              <a:rPr lang="en-US" sz="322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Sentence-Window-Retrieval</a:t>
            </a:r>
            <a:endParaRPr lang="en-US" sz="322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1770" y="2401848"/>
            <a:ext cx="7266623" cy="46367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24501" y="7283172"/>
            <a:ext cx="11181278" cy="3480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0"/>
              </a:lnSpc>
              <a:buNone/>
            </a:pPr>
            <a:endParaRPr lang="en-US" sz="1712" dirty="0"/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06166" y="601266"/>
            <a:ext cx="6544389" cy="6417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53"/>
              </a:lnSpc>
              <a:buNone/>
            </a:pPr>
            <a:r>
              <a:rPr lang="en-US" sz="404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Sentence Window Retrieval</a:t>
            </a:r>
            <a:endParaRPr lang="en-US" sz="4043" dirty="0"/>
          </a:p>
        </p:txBody>
      </p:sp>
      <p:sp>
        <p:nvSpPr>
          <p:cNvPr id="5" name="Text 2"/>
          <p:cNvSpPr/>
          <p:nvPr/>
        </p:nvSpPr>
        <p:spPr>
          <a:xfrm>
            <a:off x="1706166" y="1570196"/>
            <a:ext cx="4452342" cy="513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43"/>
              </a:lnSpc>
              <a:buNone/>
            </a:pPr>
            <a:r>
              <a:rPr lang="en-US" sz="323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Auto-Merging Retriever</a:t>
            </a:r>
            <a:endParaRPr lang="en-US" sz="323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9350" y="2410778"/>
            <a:ext cx="9791581" cy="46229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06166" y="7279124"/>
            <a:ext cx="11217950" cy="3490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9"/>
              </a:lnSpc>
              <a:buNone/>
            </a:pPr>
            <a:endParaRPr lang="en-US" sz="1718" dirty="0"/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128474"/>
            <a:ext cx="797313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Evaluation of RAG Techniques</a:t>
            </a:r>
            <a:endParaRPr lang="en-US" sz="45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338" y="2224802"/>
            <a:ext cx="7319486" cy="4876205"/>
          </a:xfrm>
          <a:prstGeom prst="rect">
            <a:avLst/>
          </a:prstGeom>
        </p:spPr>
      </p:pic>
      <p:pic>
        <p:nvPicPr>
          <p:cNvPr id="6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765453"/>
            <a:ext cx="7415927" cy="1452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Summary of Index Retrieval Techniques</a:t>
            </a:r>
            <a:endParaRPr lang="en-US" sz="4574" dirty="0"/>
          </a:p>
        </p:txBody>
      </p:sp>
      <p:sp>
        <p:nvSpPr>
          <p:cNvPr id="6" name="Shape 2"/>
          <p:cNvSpPr/>
          <p:nvPr/>
        </p:nvSpPr>
        <p:spPr>
          <a:xfrm>
            <a:off x="6350437" y="2587823"/>
            <a:ext cx="7415927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627733" y="2865120"/>
            <a:ext cx="3786188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Improved Context Relevance</a:t>
            </a:r>
            <a:endParaRPr lang="en-US" sz="2287" dirty="0"/>
          </a:p>
        </p:txBody>
      </p:sp>
      <p:sp>
        <p:nvSpPr>
          <p:cNvPr id="8" name="Text 4"/>
          <p:cNvSpPr/>
          <p:nvPr/>
        </p:nvSpPr>
        <p:spPr>
          <a:xfrm>
            <a:off x="6627733" y="3376374"/>
            <a:ext cx="686133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Enhances the accuracy of responses in RAG systems.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6350437" y="4295537"/>
            <a:ext cx="7415927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627733" y="4572833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Techniques</a:t>
            </a:r>
            <a:endParaRPr lang="en-US" sz="2287" dirty="0"/>
          </a:p>
        </p:txBody>
      </p:sp>
      <p:sp>
        <p:nvSpPr>
          <p:cNvPr id="11" name="Text 7"/>
          <p:cNvSpPr/>
          <p:nvPr/>
        </p:nvSpPr>
        <p:spPr>
          <a:xfrm>
            <a:off x="6627733" y="5084088"/>
            <a:ext cx="686133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Focus on Sentence Window and Auto-Merging methods.</a:t>
            </a:r>
            <a:endParaRPr lang="en-US" sz="1944" dirty="0"/>
          </a:p>
        </p:txBody>
      </p:sp>
      <p:sp>
        <p:nvSpPr>
          <p:cNvPr id="12" name="Shape 8"/>
          <p:cNvSpPr/>
          <p:nvPr/>
        </p:nvSpPr>
        <p:spPr>
          <a:xfrm>
            <a:off x="6350437" y="6003250"/>
            <a:ext cx="7415927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627733" y="6280547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User-Centric</a:t>
            </a:r>
            <a:endParaRPr lang="en-US" sz="2287" dirty="0"/>
          </a:p>
        </p:txBody>
      </p:sp>
      <p:sp>
        <p:nvSpPr>
          <p:cNvPr id="14" name="Text 10"/>
          <p:cNvSpPr/>
          <p:nvPr/>
        </p:nvSpPr>
        <p:spPr>
          <a:xfrm>
            <a:off x="6627733" y="6791801"/>
            <a:ext cx="686133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aim is to improve user satisfaction and engagement.</a:t>
            </a:r>
            <a:endParaRPr lang="en-US" sz="1944" dirty="0"/>
          </a:p>
        </p:txBody>
      </p:sp>
      <p:pic>
        <p:nvPicPr>
          <p:cNvPr id="15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410551" y="1461016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Thanks for watching</a:t>
            </a:r>
            <a:endParaRPr lang="en-US" sz="45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5153" y="2680811"/>
            <a:ext cx="1848326" cy="184832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596991" y="477595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Further discussion</a:t>
            </a:r>
            <a:endParaRPr lang="en-US" sz="2287" dirty="0"/>
          </a:p>
        </p:txBody>
      </p:sp>
      <p:sp>
        <p:nvSpPr>
          <p:cNvPr id="7" name="Text 3"/>
          <p:cNvSpPr/>
          <p:nvPr/>
        </p:nvSpPr>
        <p:spPr>
          <a:xfrm>
            <a:off x="968693" y="5287208"/>
            <a:ext cx="6161246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evaluating and implementing these techniques in your projects, you can visit my GitHub repository linked in the description.</a:t>
            </a:r>
            <a:endParaRPr lang="en-US" sz="1944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6683" y="2680811"/>
            <a:ext cx="1848326" cy="184832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9128641" y="477595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References</a:t>
            </a:r>
            <a:endParaRPr lang="en-US" sz="2287" dirty="0"/>
          </a:p>
        </p:txBody>
      </p:sp>
      <p:sp>
        <p:nvSpPr>
          <p:cNvPr id="10" name="Text 5"/>
          <p:cNvSpPr/>
          <p:nvPr/>
        </p:nvSpPr>
        <p:spPr>
          <a:xfrm>
            <a:off x="7500223" y="5287208"/>
            <a:ext cx="6161365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1- </a:t>
            </a:r>
            <a:r>
              <a:rPr lang="en-US" sz="1944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Advanced RAG Techniques: Unlocking the Next Level</a:t>
            </a:r>
            <a:endParaRPr lang="en-US" sz="1944" dirty="0"/>
          </a:p>
        </p:txBody>
      </p:sp>
      <p:sp>
        <p:nvSpPr>
          <p:cNvPr id="11" name="Text 6"/>
          <p:cNvSpPr/>
          <p:nvPr/>
        </p:nvSpPr>
        <p:spPr>
          <a:xfrm>
            <a:off x="7500223" y="5830372"/>
            <a:ext cx="6161365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2- </a:t>
            </a:r>
            <a:r>
              <a:rPr lang="en-US" sz="1944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Evaluating Advanced Retrieval Augmented Generation</a:t>
            </a:r>
            <a:endParaRPr lang="en-US" sz="1944" dirty="0"/>
          </a:p>
        </p:txBody>
      </p:sp>
      <p:sp>
        <p:nvSpPr>
          <p:cNvPr id="12" name="Text 7"/>
          <p:cNvSpPr/>
          <p:nvPr/>
        </p:nvSpPr>
        <p:spPr>
          <a:xfrm>
            <a:off x="7500223" y="6373535"/>
            <a:ext cx="6161365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3- </a:t>
            </a:r>
            <a:r>
              <a:rPr lang="en-US" sz="1944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Building and Evaluating Advanced RAG Applications</a:t>
            </a:r>
            <a:endParaRPr lang="en-US" sz="1944" dirty="0"/>
          </a:p>
        </p:txBody>
      </p:sp>
      <p:pic>
        <p:nvPicPr>
          <p:cNvPr id="13" name="Image 3" descr="preencoded.png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</Words>
  <Application>Microsoft Office PowerPoint</Application>
  <PresentationFormat>Custom</PresentationFormat>
  <Paragraphs>45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Nunito</vt:lpstr>
      <vt:lpstr>PT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Farid Ghorbani</cp:lastModifiedBy>
  <cp:revision>2</cp:revision>
  <dcterms:created xsi:type="dcterms:W3CDTF">2024-08-04T05:15:04Z</dcterms:created>
  <dcterms:modified xsi:type="dcterms:W3CDTF">2024-08-04T05:16:07Z</dcterms:modified>
</cp:coreProperties>
</file>